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54"/>
  </p:notesMasterIdLst>
  <p:sldIdLst>
    <p:sldId id="297" r:id="rId2"/>
    <p:sldId id="329" r:id="rId3"/>
    <p:sldId id="298" r:id="rId4"/>
    <p:sldId id="256" r:id="rId5"/>
    <p:sldId id="285" r:id="rId6"/>
    <p:sldId id="262" r:id="rId7"/>
    <p:sldId id="287" r:id="rId8"/>
    <p:sldId id="288" r:id="rId9"/>
    <p:sldId id="25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330" r:id="rId18"/>
    <p:sldId id="299" r:id="rId19"/>
    <p:sldId id="301" r:id="rId20"/>
    <p:sldId id="304" r:id="rId21"/>
    <p:sldId id="302" r:id="rId22"/>
    <p:sldId id="306" r:id="rId23"/>
    <p:sldId id="303" r:id="rId24"/>
    <p:sldId id="30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5" r:id="rId33"/>
    <p:sldId id="314" r:id="rId34"/>
    <p:sldId id="300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289" r:id="rId45"/>
    <p:sldId id="325" r:id="rId46"/>
    <p:sldId id="327" r:id="rId47"/>
    <p:sldId id="326" r:id="rId48"/>
    <p:sldId id="328" r:id="rId49"/>
    <p:sldId id="332" r:id="rId50"/>
    <p:sldId id="331" r:id="rId51"/>
    <p:sldId id="333" r:id="rId52"/>
    <p:sldId id="334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D5"/>
    <a:srgbClr val="3292E1"/>
    <a:srgbClr val="174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1B9FBE-9F05-45AA-BBD6-CABC3EAE329D}">
  <a:tblStyle styleId="{041B9FBE-9F05-45AA-BBD6-CABC3EAE329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4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5744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05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Won’t tell you how to build your own</a:t>
            </a:r>
            <a:r>
              <a:rPr lang="en-US" baseline="0" dirty="0" smtClean="0"/>
              <a:t> 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54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9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783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53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27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28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681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5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151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4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818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74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42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635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046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72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55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1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6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65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Shape 1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BUT</a:t>
            </a:r>
            <a:r>
              <a:rPr lang="en-US" baseline="0" dirty="0" smtClean="0"/>
              <a:t> – Something is always left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565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That nobody</a:t>
            </a:r>
            <a:r>
              <a:rPr lang="en-US" baseline="0" dirty="0" smtClean="0"/>
              <a:t> really talks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68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8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We need a HERO – who’d tell us how to create our own CI environment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25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So in this presentation 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49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9" name="Shape 179"/>
          <p:cNvGrpSpPr/>
          <p:nvPr/>
        </p:nvGrpSpPr>
        <p:grpSpPr>
          <a:xfrm rot="10800000" flipH="1">
            <a:off x="421028" y="1677113"/>
            <a:ext cx="2064710" cy="1788689"/>
            <a:chOff x="4088875" y="1431100"/>
            <a:chExt cx="3293000" cy="2852775"/>
          </a:xfrm>
        </p:grpSpPr>
        <p:sp>
          <p:nvSpPr>
            <p:cNvPr id="180" name="Shape 18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7" name="Shape 227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1" name="Shape 231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232" name="Shape 23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4" name="Shape 234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5" name="Shape 235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236" name="Shape 2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4" name="Shape 244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245" name="Shape 24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9" name="Shape 249"/>
          <p:cNvGrpSpPr/>
          <p:nvPr/>
        </p:nvGrpSpPr>
        <p:grpSpPr>
          <a:xfrm rot="10800000" flipH="1">
            <a:off x="-88363" y="302261"/>
            <a:ext cx="1034724" cy="895486"/>
            <a:chOff x="238125" y="1431100"/>
            <a:chExt cx="3296350" cy="2852775"/>
          </a:xfrm>
        </p:grpSpPr>
        <p:sp>
          <p:nvSpPr>
            <p:cNvPr id="250" name="Shape 25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2" name="Shape 332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7" name="Shape 337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338" name="Shape 3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4" name="Shape 344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299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347" name="Shape 347"/>
          <p:cNvGrpSpPr/>
          <p:nvPr/>
        </p:nvGrpSpPr>
        <p:grpSpPr>
          <a:xfrm rot="10800000" flipH="1">
            <a:off x="411206" y="1998368"/>
            <a:ext cx="1322798" cy="1145959"/>
            <a:chOff x="4088875" y="1431100"/>
            <a:chExt cx="3293000" cy="2852775"/>
          </a:xfrm>
        </p:grpSpPr>
        <p:sp>
          <p:nvSpPr>
            <p:cNvPr id="348" name="Shape 34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5" name="Shape 395"/>
          <p:cNvSpPr/>
          <p:nvPr/>
        </p:nvSpPr>
        <p:spPr>
          <a:xfrm rot="10800000" flipH="1">
            <a:off x="-123825" y="28115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/>
          <p:nvPr/>
        </p:nvSpPr>
        <p:spPr>
          <a:xfrm rot="10800000" flipH="1">
            <a:off x="638174" y="3192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7" name="Shape 397"/>
          <p:cNvSpPr/>
          <p:nvPr/>
        </p:nvSpPr>
        <p:spPr>
          <a:xfrm rot="10800000" flipH="1">
            <a:off x="752474" y="120180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8" name="Shape 398"/>
          <p:cNvSpPr/>
          <p:nvPr/>
        </p:nvSpPr>
        <p:spPr>
          <a:xfrm rot="10800000" flipH="1">
            <a:off x="657224" y="4380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9" name="Shape 399"/>
          <p:cNvGrpSpPr/>
          <p:nvPr/>
        </p:nvGrpSpPr>
        <p:grpSpPr>
          <a:xfrm>
            <a:off x="986833" y="1394517"/>
            <a:ext cx="351203" cy="324660"/>
            <a:chOff x="5975075" y="2327500"/>
            <a:chExt cx="420100" cy="388350"/>
          </a:xfrm>
        </p:grpSpPr>
        <p:sp>
          <p:nvSpPr>
            <p:cNvPr id="400" name="Shape 40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2" name="Shape 402"/>
          <p:cNvSpPr/>
          <p:nvPr/>
        </p:nvSpPr>
        <p:spPr>
          <a:xfrm>
            <a:off x="203100" y="30227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3" name="Shape 403"/>
          <p:cNvGrpSpPr/>
          <p:nvPr/>
        </p:nvGrpSpPr>
        <p:grpSpPr>
          <a:xfrm>
            <a:off x="295728" y="877705"/>
            <a:ext cx="247468" cy="392302"/>
            <a:chOff x="6718575" y="2318625"/>
            <a:chExt cx="256950" cy="407375"/>
          </a:xfrm>
        </p:grpSpPr>
        <p:sp>
          <p:nvSpPr>
            <p:cNvPr id="404" name="Shape 40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1229484" y="3310480"/>
            <a:ext cx="342881" cy="350068"/>
            <a:chOff x="3951850" y="2985350"/>
            <a:chExt cx="407950" cy="416500"/>
          </a:xfrm>
        </p:grpSpPr>
        <p:sp>
          <p:nvSpPr>
            <p:cNvPr id="413" name="Shape 41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7" name="Shape 417"/>
          <p:cNvGrpSpPr/>
          <p:nvPr/>
        </p:nvGrpSpPr>
        <p:grpSpPr>
          <a:xfrm rot="10800000" flipH="1">
            <a:off x="-97888" y="626111"/>
            <a:ext cx="1034724" cy="895486"/>
            <a:chOff x="238125" y="1431100"/>
            <a:chExt cx="3296350" cy="2852775"/>
          </a:xfrm>
        </p:grpSpPr>
        <p:sp>
          <p:nvSpPr>
            <p:cNvPr id="418" name="Shape 4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0" name="Shape 500"/>
          <p:cNvSpPr/>
          <p:nvPr/>
        </p:nvSpPr>
        <p:spPr>
          <a:xfrm rot="10800000" flipH="1">
            <a:off x="542924" y="36121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/>
          <p:nvPr/>
        </p:nvSpPr>
        <p:spPr>
          <a:xfrm rot="10800000" flipH="1">
            <a:off x="728999" y="424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 rot="10800000" flipH="1">
            <a:off x="-115052" y="3996025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 rot="10800000" flipH="1">
            <a:off x="411199" y="2586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828838" y="38432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5" name="Shape 505"/>
          <p:cNvGrpSpPr/>
          <p:nvPr/>
        </p:nvGrpSpPr>
        <p:grpSpPr>
          <a:xfrm>
            <a:off x="67091" y="1681689"/>
            <a:ext cx="455624" cy="437053"/>
            <a:chOff x="5241175" y="4959100"/>
            <a:chExt cx="539775" cy="517775"/>
          </a:xfrm>
        </p:grpSpPr>
        <p:sp>
          <p:nvSpPr>
            <p:cNvPr id="506" name="Shape 50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2" name="Shape 512"/>
          <p:cNvSpPr/>
          <p:nvPr/>
        </p:nvSpPr>
        <p:spPr>
          <a:xfrm>
            <a:off x="144925" y="4214500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94000" y="192958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2.jpg"/><Relationship Id="rId5" Type="http://schemas.openxmlformats.org/officeDocument/2006/relationships/image" Target="../media/image9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8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87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900"/>
            <a:ext cx="9144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86" y="0"/>
            <a:ext cx="65522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"/>
          <a:stretch/>
        </p:blipFill>
        <p:spPr>
          <a:xfrm>
            <a:off x="2391468" y="1066801"/>
            <a:ext cx="4272567" cy="2794000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148339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09" y="718127"/>
            <a:ext cx="3509818" cy="3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10" y="-293954"/>
            <a:ext cx="3184236" cy="2068112"/>
          </a:xfrm>
          <a:prstGeom prst="rect">
            <a:avLst/>
          </a:prstGeom>
        </p:spPr>
      </p:pic>
      <p:sp>
        <p:nvSpPr>
          <p:cNvPr id="1422" name="Shape 1422"/>
          <p:cNvSpPr txBox="1">
            <a:spLocks noGrp="1"/>
          </p:cNvSpPr>
          <p:nvPr>
            <p:ph type="ctrTitle" idx="4294967295"/>
          </p:nvPr>
        </p:nvSpPr>
        <p:spPr>
          <a:xfrm>
            <a:off x="3706957" y="1351349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600" dirty="0" smtClean="0"/>
              <a:t>Barna </a:t>
            </a:r>
            <a:r>
              <a:rPr lang="en-US" sz="6600" dirty="0" err="1" smtClean="0"/>
              <a:t>Tóth</a:t>
            </a:r>
            <a:endParaRPr lang="en" sz="6600" dirty="0"/>
          </a:p>
        </p:txBody>
      </p:sp>
      <p:sp>
        <p:nvSpPr>
          <p:cNvPr id="7" name="Shape 1422"/>
          <p:cNvSpPr txBox="1">
            <a:spLocks/>
          </p:cNvSpPr>
          <p:nvPr/>
        </p:nvSpPr>
        <p:spPr>
          <a:xfrm>
            <a:off x="2472103" y="3387284"/>
            <a:ext cx="5070763" cy="560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err="1" smtClean="0"/>
              <a:t>toakak@gmail.com</a:t>
            </a:r>
            <a:endParaRPr lang="en" sz="2400" dirty="0"/>
          </a:p>
        </p:txBody>
      </p:sp>
      <p:sp>
        <p:nvSpPr>
          <p:cNvPr id="9" name="Shape 1422"/>
          <p:cNvSpPr txBox="1">
            <a:spLocks/>
          </p:cNvSpPr>
          <p:nvPr/>
        </p:nvSpPr>
        <p:spPr>
          <a:xfrm>
            <a:off x="2472103" y="4493166"/>
            <a:ext cx="5070763" cy="560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smtClean="0"/>
              <a:t>@</a:t>
            </a:r>
            <a:r>
              <a:rPr lang="en-US" sz="2400" dirty="0" err="1" smtClean="0"/>
              <a:t>hacklone</a:t>
            </a:r>
            <a:endParaRPr lang="e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1" y="3870049"/>
            <a:ext cx="812019" cy="812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39" y="3497080"/>
            <a:ext cx="418236" cy="418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01" y="4611578"/>
            <a:ext cx="481973" cy="390564"/>
          </a:xfrm>
          <a:prstGeom prst="rect">
            <a:avLst/>
          </a:prstGeom>
        </p:spPr>
      </p:pic>
      <p:sp>
        <p:nvSpPr>
          <p:cNvPr id="11" name="Shape 1422"/>
          <p:cNvSpPr txBox="1">
            <a:spLocks/>
          </p:cNvSpPr>
          <p:nvPr/>
        </p:nvSpPr>
        <p:spPr>
          <a:xfrm>
            <a:off x="2516300" y="3948520"/>
            <a:ext cx="6627700" cy="560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Hacklone</a:t>
            </a:r>
            <a:endParaRPr lang="e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0" y="531736"/>
            <a:ext cx="2144289" cy="2004819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8998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" y="2691246"/>
            <a:ext cx="2171700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08" y="-807027"/>
            <a:ext cx="6834267" cy="3713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0" y="3491346"/>
            <a:ext cx="3429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382981" y="1593274"/>
            <a:ext cx="5791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57744" y="3408219"/>
            <a:ext cx="5791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63781" y="139475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1ABCD5"/>
                </a:solidFill>
              </a:rPr>
              <a:t>develop</a:t>
            </a:r>
            <a:endParaRPr lang="en-US" sz="1800" dirty="0">
              <a:solidFill>
                <a:srgbClr val="1ABCD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181" y="322355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1ABCD5"/>
                </a:solidFill>
              </a:rPr>
              <a:t>live</a:t>
            </a:r>
            <a:endParaRPr lang="en-US" sz="1800" dirty="0">
              <a:solidFill>
                <a:srgbClr val="1ABCD5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82981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97380" y="1475510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53344" y="1475510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09308" y="1475510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82981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53344" y="1480069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97380" y="1475510"/>
            <a:ext cx="235528" cy="23552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09308" y="32904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09308" y="3295012"/>
            <a:ext cx="235528" cy="23552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716 0.35277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716 0.35277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9745" y="914400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C00000"/>
                </a:solidFill>
              </a:rPr>
              <a:t>No forced code 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9745" y="2473562"/>
            <a:ext cx="573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C00000"/>
                </a:solidFill>
              </a:rPr>
              <a:t>Develop &lt;&gt; Live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9745" y="1693981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C00000"/>
                </a:solidFill>
              </a:rPr>
              <a:t>1 day long merges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9745" y="3258392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Continuous code integration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85" y="1001579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  <p:sp>
        <p:nvSpPr>
          <p:cNvPr id="6" name="Shape 1429"/>
          <p:cNvSpPr txBox="1">
            <a:spLocks/>
          </p:cNvSpPr>
          <p:nvPr/>
        </p:nvSpPr>
        <p:spPr>
          <a:xfrm>
            <a:off x="4548113" y="3427879"/>
            <a:ext cx="13123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 smtClean="0">
                <a:solidFill>
                  <a:srgbClr val="1ABCD5"/>
                </a:solidFill>
              </a:rPr>
              <a:t>O Oh</a:t>
            </a:r>
            <a:r>
              <a:rPr lang="is-IS" sz="1800" b="1" dirty="0" smtClean="0">
                <a:solidFill>
                  <a:srgbClr val="1ABCD5"/>
                </a:solidFill>
              </a:rPr>
              <a:t>…</a:t>
            </a:r>
            <a:endParaRPr lang="en" sz="1800" b="1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5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044"/>
            <a:ext cx="2930722" cy="1223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0"/>
            <a:ext cx="5763491" cy="334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61" y="3606062"/>
            <a:ext cx="601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9745" y="914400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>
                <a:solidFill>
                  <a:srgbClr val="00B050"/>
                </a:solidFill>
              </a:rPr>
              <a:t>F</a:t>
            </a:r>
            <a:r>
              <a:rPr lang="en-US" sz="3200" smtClean="0">
                <a:solidFill>
                  <a:srgbClr val="00B050"/>
                </a:solidFill>
              </a:rPr>
              <a:t>orced </a:t>
            </a:r>
            <a:r>
              <a:rPr lang="en-US" sz="3200" dirty="0" smtClean="0">
                <a:solidFill>
                  <a:srgbClr val="00B050"/>
                </a:solidFill>
              </a:rPr>
              <a:t>code 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9745" y="2473562"/>
            <a:ext cx="573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C00000"/>
                </a:solidFill>
              </a:rPr>
              <a:t>Develop &lt;&gt; Live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9745" y="1693981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C00000"/>
                </a:solidFill>
              </a:rPr>
              <a:t>1 day long merges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9745" y="3258392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FFC000"/>
                </a:solidFill>
              </a:rPr>
              <a:t>Continuous code integration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98618" y="3867244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FFC000"/>
                </a:solidFill>
              </a:rPr>
              <a:t>Feature branches</a:t>
            </a:r>
          </a:p>
        </p:txBody>
      </p:sp>
    </p:spTree>
    <p:extLst>
      <p:ext uri="{BB962C8B-B14F-4D97-AF65-F5344CB8AC3E}">
        <p14:creationId xmlns:p14="http://schemas.microsoft.com/office/powerpoint/2010/main" val="116567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85" y="1001579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  <p:sp>
        <p:nvSpPr>
          <p:cNvPr id="6" name="Shape 1429"/>
          <p:cNvSpPr txBox="1">
            <a:spLocks/>
          </p:cNvSpPr>
          <p:nvPr/>
        </p:nvSpPr>
        <p:spPr>
          <a:xfrm>
            <a:off x="4548113" y="3427879"/>
            <a:ext cx="13123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 smtClean="0">
                <a:solidFill>
                  <a:srgbClr val="1ABCD5"/>
                </a:solidFill>
              </a:rPr>
              <a:t>O Oh</a:t>
            </a:r>
            <a:r>
              <a:rPr lang="is-IS" sz="1800" b="1" dirty="0" smtClean="0">
                <a:solidFill>
                  <a:srgbClr val="1ABCD5"/>
                </a:solidFill>
              </a:rPr>
              <a:t>…</a:t>
            </a:r>
            <a:endParaRPr lang="en" sz="1800" b="1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65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382981" y="1593274"/>
            <a:ext cx="5791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63781" y="139475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1ABCD5"/>
                </a:solidFill>
              </a:rPr>
              <a:t>develop</a:t>
            </a:r>
            <a:endParaRPr lang="en-US" sz="1800" dirty="0">
              <a:solidFill>
                <a:srgbClr val="1ABCD5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09308" y="1475510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64180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9052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73924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27072" y="877396"/>
            <a:ext cx="0" cy="540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0763" y="50806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1ABCD5"/>
                </a:solidFill>
              </a:rPr>
              <a:t>live</a:t>
            </a:r>
            <a:endParaRPr lang="en-US" sz="1800" dirty="0">
              <a:solidFill>
                <a:srgbClr val="1ABCD5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91689" y="1870364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8397" y="24938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1ABCD5"/>
                </a:solidFill>
              </a:rPr>
              <a:t>V 1.0</a:t>
            </a:r>
            <a:endParaRPr lang="en-US" sz="1800" dirty="0">
              <a:solidFill>
                <a:srgbClr val="1ABCD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36958" y="1662691"/>
            <a:ext cx="353148" cy="13298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7" idx="6"/>
          </p:cNvCxnSpPr>
          <p:nvPr/>
        </p:nvCxnSpPr>
        <p:spPr>
          <a:xfrm>
            <a:off x="3990106" y="2992582"/>
            <a:ext cx="1392523" cy="184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72484" y="2893231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47101" y="2893231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278581" y="1662691"/>
            <a:ext cx="665019" cy="13298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888183" y="1510219"/>
            <a:ext cx="235528" cy="2355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611090" y="2184498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rgbClr val="1ABCD5"/>
                </a:solidFill>
              </a:rPr>
              <a:t>Pull Request</a:t>
            </a:r>
            <a:endParaRPr lang="en-US" sz="1800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9745" y="914400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F</a:t>
            </a:r>
            <a:r>
              <a:rPr lang="en-US" sz="3200" dirty="0" smtClean="0">
                <a:solidFill>
                  <a:srgbClr val="00B050"/>
                </a:solidFill>
              </a:rPr>
              <a:t>orced code 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9745" y="2473562"/>
            <a:ext cx="573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smtClean="0">
                <a:solidFill>
                  <a:srgbClr val="00B050"/>
                </a:solidFill>
              </a:rPr>
              <a:t>Develop == </a:t>
            </a:r>
            <a:r>
              <a:rPr lang="en-US" sz="3200" dirty="0" smtClean="0">
                <a:solidFill>
                  <a:srgbClr val="00B050"/>
                </a:solidFill>
              </a:rPr>
              <a:t>Live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9745" y="1693981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1 day long merges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9745" y="3258392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Continuous code integration</a:t>
            </a:r>
          </a:p>
        </p:txBody>
      </p:sp>
    </p:spTree>
    <p:extLst>
      <p:ext uri="{BB962C8B-B14F-4D97-AF65-F5344CB8AC3E}">
        <p14:creationId xmlns:p14="http://schemas.microsoft.com/office/powerpoint/2010/main" val="16536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9745" y="17595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C00000"/>
                </a:solidFill>
              </a:rPr>
              <a:t>Development code can go to live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9745" y="29787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d</a:t>
            </a:r>
            <a:r>
              <a:rPr lang="en-US" sz="3200" dirty="0" smtClean="0">
                <a:solidFill>
                  <a:srgbClr val="C00000"/>
                </a:solidFill>
              </a:rPr>
              <a:t>evelop branch is still failing </a:t>
            </a:r>
          </a:p>
        </p:txBody>
      </p:sp>
    </p:spTree>
    <p:extLst>
      <p:ext uri="{BB962C8B-B14F-4D97-AF65-F5344CB8AC3E}">
        <p14:creationId xmlns:p14="http://schemas.microsoft.com/office/powerpoint/2010/main" val="188952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18" y="0"/>
            <a:ext cx="1620982" cy="1620982"/>
          </a:xfrm>
          <a:prstGeom prst="rect">
            <a:avLst/>
          </a:prstGeom>
        </p:spPr>
      </p:pic>
      <p:sp>
        <p:nvSpPr>
          <p:cNvPr id="3" name="Shape 1422"/>
          <p:cNvSpPr txBox="1">
            <a:spLocks/>
          </p:cNvSpPr>
          <p:nvPr/>
        </p:nvSpPr>
        <p:spPr>
          <a:xfrm>
            <a:off x="2069500" y="2023654"/>
            <a:ext cx="5453518" cy="871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4400" dirty="0" smtClean="0"/>
              <a:t>#</a:t>
            </a:r>
            <a:r>
              <a:rPr lang="en-US" sz="4400" dirty="0" err="1"/>
              <a:t>corpjs_bp_questions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2096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85" y="1001579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  <p:sp>
        <p:nvSpPr>
          <p:cNvPr id="6" name="Shape 1429"/>
          <p:cNvSpPr txBox="1">
            <a:spLocks/>
          </p:cNvSpPr>
          <p:nvPr/>
        </p:nvSpPr>
        <p:spPr>
          <a:xfrm>
            <a:off x="4548113" y="3427879"/>
            <a:ext cx="13123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 smtClean="0">
                <a:solidFill>
                  <a:srgbClr val="1ABCD5"/>
                </a:solidFill>
              </a:rPr>
              <a:t>O Oh</a:t>
            </a:r>
            <a:r>
              <a:rPr lang="is-IS" sz="1800" b="1" dirty="0" smtClean="0">
                <a:solidFill>
                  <a:srgbClr val="1ABCD5"/>
                </a:solidFill>
              </a:rPr>
              <a:t>…</a:t>
            </a:r>
            <a:endParaRPr lang="en" sz="1800" b="1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2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382981" y="1593274"/>
            <a:ext cx="5791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63781" y="139475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1ABCD5"/>
                </a:solidFill>
              </a:rPr>
              <a:t>develop</a:t>
            </a:r>
            <a:endParaRPr lang="en-US" sz="1800" dirty="0">
              <a:solidFill>
                <a:srgbClr val="1ABCD5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09308" y="1475510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64180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9052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73924" y="1461655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78581" y="3304528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25289" y="392798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Test here</a:t>
            </a:r>
            <a:endParaRPr lang="en-US" sz="1800" b="1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36958" y="1662691"/>
            <a:ext cx="353148" cy="13298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7" idx="6"/>
          </p:cNvCxnSpPr>
          <p:nvPr/>
        </p:nvCxnSpPr>
        <p:spPr>
          <a:xfrm>
            <a:off x="3990106" y="2992582"/>
            <a:ext cx="1392523" cy="184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72484" y="2893231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47101" y="2893231"/>
            <a:ext cx="235528" cy="2355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278581" y="1662691"/>
            <a:ext cx="665019" cy="13298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888183" y="1510219"/>
            <a:ext cx="235528" cy="2355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137561" y="956021"/>
            <a:ext cx="540328" cy="498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09854" y="50806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Test here</a:t>
            </a:r>
            <a:endParaRPr 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ctrTitle"/>
          </p:nvPr>
        </p:nvSpPr>
        <p:spPr>
          <a:xfrm>
            <a:off x="1312719" y="-506846"/>
            <a:ext cx="5638800" cy="203146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Feature switches</a:t>
            </a:r>
            <a:endParaRPr lang="en" dirty="0"/>
          </a:p>
        </p:txBody>
      </p:sp>
      <p:sp>
        <p:nvSpPr>
          <p:cNvPr id="9" name="Shape 1828"/>
          <p:cNvSpPr/>
          <p:nvPr/>
        </p:nvSpPr>
        <p:spPr>
          <a:xfrm>
            <a:off x="974635" y="2035322"/>
            <a:ext cx="881874" cy="881820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-95518"/>
            <a:ext cx="4629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2" y="0"/>
            <a:ext cx="4142508" cy="3422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9384" y="2590800"/>
            <a:ext cx="4752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1ABCD5"/>
                </a:solidFill>
              </a:rPr>
              <a:t>Takes time to master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rgbClr val="1ABCD5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1ABCD5"/>
                </a:solidFill>
              </a:rPr>
              <a:t>Infrastructure needed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rgbClr val="1ABCD5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1ABCD5"/>
                </a:solidFill>
              </a:rPr>
              <a:t>Sometimes hard to implement</a:t>
            </a:r>
            <a:endParaRPr lang="en-US" sz="2400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73" y="0"/>
            <a:ext cx="42390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9745" y="17595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Development code can go to live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9745" y="29787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d</a:t>
            </a:r>
            <a:r>
              <a:rPr lang="en-US" sz="3200" dirty="0" smtClean="0">
                <a:solidFill>
                  <a:srgbClr val="00B050"/>
                </a:solidFill>
              </a:rPr>
              <a:t>evelop branch is still failing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9745" y="29787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d</a:t>
            </a:r>
            <a:r>
              <a:rPr lang="en-US" sz="3200" dirty="0" smtClean="0">
                <a:solidFill>
                  <a:srgbClr val="C00000"/>
                </a:solidFill>
              </a:rPr>
              <a:t>evelop branch is still failing </a:t>
            </a:r>
          </a:p>
        </p:txBody>
      </p:sp>
    </p:spTree>
    <p:extLst>
      <p:ext uri="{BB962C8B-B14F-4D97-AF65-F5344CB8AC3E}">
        <p14:creationId xmlns:p14="http://schemas.microsoft.com/office/powerpoint/2010/main" val="17027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85" y="1001579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  <p:sp>
        <p:nvSpPr>
          <p:cNvPr id="6" name="Shape 1429"/>
          <p:cNvSpPr txBox="1">
            <a:spLocks/>
          </p:cNvSpPr>
          <p:nvPr/>
        </p:nvSpPr>
        <p:spPr>
          <a:xfrm>
            <a:off x="4548113" y="3427879"/>
            <a:ext cx="13123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 smtClean="0">
                <a:solidFill>
                  <a:srgbClr val="1ABCD5"/>
                </a:solidFill>
              </a:rPr>
              <a:t>O Oh</a:t>
            </a:r>
            <a:r>
              <a:rPr lang="is-IS" sz="1800" b="1" dirty="0" smtClean="0">
                <a:solidFill>
                  <a:srgbClr val="1ABCD5"/>
                </a:solidFill>
              </a:rPr>
              <a:t>…</a:t>
            </a:r>
            <a:endParaRPr lang="en" sz="1800" b="1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ctrTitle"/>
          </p:nvPr>
        </p:nvSpPr>
        <p:spPr>
          <a:xfrm>
            <a:off x="1312719" y="-506846"/>
            <a:ext cx="5638800" cy="203146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Gated Check-in</a:t>
            </a:r>
            <a:endParaRPr lang="en" dirty="0"/>
          </a:p>
        </p:txBody>
      </p:sp>
      <p:sp>
        <p:nvSpPr>
          <p:cNvPr id="5" name="Shape 1954"/>
          <p:cNvSpPr/>
          <p:nvPr/>
        </p:nvSpPr>
        <p:spPr>
          <a:xfrm>
            <a:off x="893910" y="1991714"/>
            <a:ext cx="1087289" cy="950190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27" y="692727"/>
            <a:ext cx="2860964" cy="4224337"/>
          </a:xfrm>
          <a:prstGeom prst="rect">
            <a:avLst/>
          </a:prstGeom>
        </p:spPr>
      </p:pic>
      <p:sp>
        <p:nvSpPr>
          <p:cNvPr id="7" name="Shape 1429"/>
          <p:cNvSpPr txBox="1">
            <a:spLocks/>
          </p:cNvSpPr>
          <p:nvPr/>
        </p:nvSpPr>
        <p:spPr>
          <a:xfrm>
            <a:off x="1437554" y="910439"/>
            <a:ext cx="5638800" cy="2031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3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dirty="0" smtClean="0"/>
              <a:t>Satellite sites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247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326561"/>
            <a:ext cx="8229599" cy="29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9745" y="17595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Development code can go to live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9745" y="2978727"/>
            <a:ext cx="648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d</a:t>
            </a:r>
            <a:r>
              <a:rPr lang="en-US" sz="3200" dirty="0" smtClean="0">
                <a:solidFill>
                  <a:srgbClr val="00B050"/>
                </a:solidFill>
              </a:rPr>
              <a:t>evelop branch is not failing </a:t>
            </a:r>
          </a:p>
        </p:txBody>
      </p:sp>
    </p:spTree>
    <p:extLst>
      <p:ext uri="{BB962C8B-B14F-4D97-AF65-F5344CB8AC3E}">
        <p14:creationId xmlns:p14="http://schemas.microsoft.com/office/powerpoint/2010/main" val="8047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>
                <a:solidFill>
                  <a:srgbClr val="1ABCD5"/>
                </a:solidFill>
              </a:rPr>
              <a:t>Continuous</a:t>
            </a:r>
            <a:r>
              <a:rPr lang="en-US" dirty="0" smtClean="0">
                <a:solidFill>
                  <a:srgbClr val="1ABCD5"/>
                </a:solidFill>
                <a:latin typeface="Mshtakan" charset="0"/>
                <a:ea typeface="Mshtakan" charset="0"/>
                <a:cs typeface="Mshtakan" charset="0"/>
              </a:rPr>
              <a:t> </a:t>
            </a:r>
            <a:r>
              <a:rPr lang="en-US" sz="4000" dirty="0">
                <a:solidFill>
                  <a:srgbClr val="1ABCD5"/>
                </a:solidFill>
              </a:rPr>
              <a:t>Integration in practice</a:t>
            </a:r>
            <a:endParaRPr lang="en" sz="4000" dirty="0">
              <a:solidFill>
                <a:srgbClr val="1ABCD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Applause Crowd Cheering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257300"/>
            <a:ext cx="5842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678873"/>
            <a:ext cx="648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1ABCD5"/>
                </a:solidFill>
              </a:rPr>
              <a:t>Complex development 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55" y="176645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85" y="1001579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  <p:sp>
        <p:nvSpPr>
          <p:cNvPr id="6" name="Shape 1429"/>
          <p:cNvSpPr txBox="1">
            <a:spLocks/>
          </p:cNvSpPr>
          <p:nvPr/>
        </p:nvSpPr>
        <p:spPr>
          <a:xfrm>
            <a:off x="4548113" y="3427879"/>
            <a:ext cx="13123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 smtClean="0">
                <a:solidFill>
                  <a:srgbClr val="1ABCD5"/>
                </a:solidFill>
              </a:rPr>
              <a:t>O Oh</a:t>
            </a:r>
            <a:r>
              <a:rPr lang="is-IS" sz="1800" b="1" dirty="0" smtClean="0">
                <a:solidFill>
                  <a:srgbClr val="1ABCD5"/>
                </a:solidFill>
              </a:rPr>
              <a:t>…</a:t>
            </a:r>
            <a:endParaRPr lang="en" sz="1800" b="1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2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What to take home with you?</a:t>
            </a:r>
            <a:endParaRPr lang="en" dirty="0"/>
          </a:p>
        </p:txBody>
      </p:sp>
      <p:grpSp>
        <p:nvGrpSpPr>
          <p:cNvPr id="6" name="Shape 1972"/>
          <p:cNvGrpSpPr/>
          <p:nvPr/>
        </p:nvGrpSpPr>
        <p:grpSpPr>
          <a:xfrm>
            <a:off x="1055566" y="2014038"/>
            <a:ext cx="842507" cy="1073524"/>
            <a:chOff x="1958100" y="4985350"/>
            <a:chExt cx="365150" cy="465275"/>
          </a:xfrm>
        </p:grpSpPr>
        <p:sp>
          <p:nvSpPr>
            <p:cNvPr id="7" name="Shape 197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5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34" y="3129127"/>
            <a:ext cx="1536931" cy="21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1972"/>
          <p:cNvGrpSpPr/>
          <p:nvPr/>
        </p:nvGrpSpPr>
        <p:grpSpPr>
          <a:xfrm>
            <a:off x="1055566" y="2014038"/>
            <a:ext cx="842507" cy="1073524"/>
            <a:chOff x="1958100" y="4985350"/>
            <a:chExt cx="365150" cy="465275"/>
          </a:xfrm>
        </p:grpSpPr>
        <p:sp>
          <p:nvSpPr>
            <p:cNvPr id="7" name="Shape 197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5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944" y="1681921"/>
            <a:ext cx="6941127" cy="1159799"/>
          </a:xfrm>
        </p:spPr>
        <p:txBody>
          <a:bodyPr/>
          <a:lstStyle/>
          <a:p>
            <a:r>
              <a:rPr lang="en-US" dirty="0" smtClean="0"/>
              <a:t>Continuous Integration</a:t>
            </a:r>
            <a:br>
              <a:rPr lang="en-US" dirty="0" smtClean="0"/>
            </a:br>
            <a:r>
              <a:rPr lang="en-US" dirty="0" smtClean="0"/>
              <a:t> IS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1972"/>
          <p:cNvGrpSpPr/>
          <p:nvPr/>
        </p:nvGrpSpPr>
        <p:grpSpPr>
          <a:xfrm>
            <a:off x="1055566" y="2014038"/>
            <a:ext cx="842507" cy="1073524"/>
            <a:chOff x="1958100" y="4985350"/>
            <a:chExt cx="365150" cy="465275"/>
          </a:xfrm>
        </p:grpSpPr>
        <p:sp>
          <p:nvSpPr>
            <p:cNvPr id="7" name="Shape 197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5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944" y="1927763"/>
            <a:ext cx="6941127" cy="1159799"/>
          </a:xfrm>
        </p:spPr>
        <p:txBody>
          <a:bodyPr/>
          <a:lstStyle/>
          <a:p>
            <a:r>
              <a:rPr lang="en-US" dirty="0" smtClean="0"/>
              <a:t>Continuous Integration</a:t>
            </a:r>
            <a:br>
              <a:rPr lang="en-US" dirty="0" smtClean="0"/>
            </a:br>
            <a:r>
              <a:rPr lang="en-US" dirty="0" smtClean="0"/>
              <a:t>needs time and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1972"/>
          <p:cNvGrpSpPr/>
          <p:nvPr/>
        </p:nvGrpSpPr>
        <p:grpSpPr>
          <a:xfrm>
            <a:off x="1055566" y="2014038"/>
            <a:ext cx="842507" cy="1073524"/>
            <a:chOff x="1958100" y="4985350"/>
            <a:chExt cx="365150" cy="465275"/>
          </a:xfrm>
        </p:grpSpPr>
        <p:sp>
          <p:nvSpPr>
            <p:cNvPr id="7" name="Shape 197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5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0689" y="684394"/>
            <a:ext cx="6941127" cy="1159799"/>
          </a:xfrm>
        </p:spPr>
        <p:txBody>
          <a:bodyPr/>
          <a:lstStyle/>
          <a:p>
            <a:r>
              <a:rPr lang="en-US" dirty="0" smtClean="0"/>
              <a:t>My grandmother’s </a:t>
            </a:r>
            <a:r>
              <a:rPr lang="en-US" smtClean="0"/>
              <a:t>chocolate </a:t>
            </a:r>
            <a:br>
              <a:rPr lang="en-US" smtClean="0"/>
            </a:br>
            <a:r>
              <a:rPr lang="en-US" smtClean="0"/>
              <a:t>cookie recipe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5709" y="1844193"/>
            <a:ext cx="606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Heat oven to 350°.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In large mixer bowl; cream butter and sugar until light and fluffy.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Add eggs and vanilla; beat well.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Combine flour, cocoa, baking soda and salt; gradually blend into creamed mixture. ...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Drop by </a:t>
            </a:r>
            <a:r>
              <a:rPr lang="en-US" sz="1600" dirty="0" err="1"/>
              <a:t>teaspoonfuls</a:t>
            </a:r>
            <a:r>
              <a:rPr lang="en-US" sz="1600" dirty="0"/>
              <a:t> onto ungreased cookie sheet. ...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Cool slightly; remove from cookie sheet onto wire rack.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80" y="3140747"/>
            <a:ext cx="2679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1972"/>
          <p:cNvGrpSpPr/>
          <p:nvPr/>
        </p:nvGrpSpPr>
        <p:grpSpPr>
          <a:xfrm>
            <a:off x="1055566" y="2014038"/>
            <a:ext cx="842507" cy="1073524"/>
            <a:chOff x="1958100" y="4985350"/>
            <a:chExt cx="365150" cy="465275"/>
          </a:xfrm>
        </p:grpSpPr>
        <p:sp>
          <p:nvSpPr>
            <p:cNvPr id="7" name="Shape 197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5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944" y="1927763"/>
            <a:ext cx="6941127" cy="1159799"/>
          </a:xfrm>
        </p:spPr>
        <p:txBody>
          <a:bodyPr/>
          <a:lstStyle/>
          <a:p>
            <a:r>
              <a:rPr lang="en-US" dirty="0" smtClean="0"/>
              <a:t>Continuous Integration</a:t>
            </a:r>
            <a:br>
              <a:rPr lang="en-US" dirty="0" smtClean="0"/>
            </a:br>
            <a:r>
              <a:rPr lang="en-US" dirty="0" smtClean="0"/>
              <a:t>still in early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85" y="1001579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  <p:sp>
        <p:nvSpPr>
          <p:cNvPr id="6" name="Shape 1429"/>
          <p:cNvSpPr txBox="1">
            <a:spLocks/>
          </p:cNvSpPr>
          <p:nvPr/>
        </p:nvSpPr>
        <p:spPr>
          <a:xfrm>
            <a:off x="4548113" y="3427879"/>
            <a:ext cx="13123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 smtClean="0">
                <a:solidFill>
                  <a:srgbClr val="1ABCD5"/>
                </a:solidFill>
              </a:rPr>
              <a:t>O Oh</a:t>
            </a:r>
            <a:r>
              <a:rPr lang="is-IS" sz="1800" b="1" dirty="0" smtClean="0">
                <a:solidFill>
                  <a:srgbClr val="1ABCD5"/>
                </a:solidFill>
              </a:rPr>
              <a:t>…</a:t>
            </a:r>
            <a:endParaRPr lang="en" sz="1800" b="1" dirty="0">
              <a:solidFill>
                <a:srgbClr val="1AB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>
            <a:spLocks noGrp="1"/>
          </p:cNvSpPr>
          <p:nvPr>
            <p:ph type="body" idx="1"/>
          </p:nvPr>
        </p:nvSpPr>
        <p:spPr>
          <a:xfrm>
            <a:off x="2051199" y="3922509"/>
            <a:ext cx="62822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 smtClean="0">
                <a:solidFill>
                  <a:srgbClr val="1ABCD5"/>
                </a:solidFill>
              </a:rPr>
              <a:t>Or how can 20 developer sit on one branch without breaking it</a:t>
            </a:r>
            <a:endParaRPr lang="en" dirty="0">
              <a:solidFill>
                <a:srgbClr val="1ABCD5"/>
              </a:solidFill>
            </a:endParaRPr>
          </a:p>
        </p:txBody>
      </p:sp>
      <p:pic>
        <p:nvPicPr>
          <p:cNvPr id="3" name="Shape 1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612" y="793760"/>
            <a:ext cx="4727474" cy="3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ee_Fa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653" y="-1112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18" y="0"/>
            <a:ext cx="1620982" cy="1620982"/>
          </a:xfrm>
          <a:prstGeom prst="rect">
            <a:avLst/>
          </a:prstGeom>
        </p:spPr>
      </p:pic>
      <p:sp>
        <p:nvSpPr>
          <p:cNvPr id="3" name="Shape 1422"/>
          <p:cNvSpPr txBox="1">
            <a:spLocks/>
          </p:cNvSpPr>
          <p:nvPr/>
        </p:nvSpPr>
        <p:spPr>
          <a:xfrm>
            <a:off x="2069500" y="2023654"/>
            <a:ext cx="5453518" cy="871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4400" dirty="0" smtClean="0"/>
              <a:t>#</a:t>
            </a:r>
            <a:r>
              <a:rPr lang="en-US" sz="4400" dirty="0" err="1"/>
              <a:t>corpjs_bp_questions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12857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10" y="-293954"/>
            <a:ext cx="3184236" cy="2068112"/>
          </a:xfrm>
          <a:prstGeom prst="rect">
            <a:avLst/>
          </a:prstGeom>
        </p:spPr>
      </p:pic>
      <p:sp>
        <p:nvSpPr>
          <p:cNvPr id="1422" name="Shape 1422"/>
          <p:cNvSpPr txBox="1">
            <a:spLocks noGrp="1"/>
          </p:cNvSpPr>
          <p:nvPr>
            <p:ph type="ctrTitle" idx="4294967295"/>
          </p:nvPr>
        </p:nvSpPr>
        <p:spPr>
          <a:xfrm>
            <a:off x="3706957" y="1351349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600" dirty="0" smtClean="0"/>
              <a:t>Barna </a:t>
            </a:r>
            <a:r>
              <a:rPr lang="en-US" sz="6600" dirty="0" err="1" smtClean="0"/>
              <a:t>Tóth</a:t>
            </a:r>
            <a:endParaRPr lang="en" sz="6600" dirty="0"/>
          </a:p>
        </p:txBody>
      </p:sp>
      <p:sp>
        <p:nvSpPr>
          <p:cNvPr id="7" name="Shape 1422"/>
          <p:cNvSpPr txBox="1">
            <a:spLocks/>
          </p:cNvSpPr>
          <p:nvPr/>
        </p:nvSpPr>
        <p:spPr>
          <a:xfrm>
            <a:off x="2472103" y="3387284"/>
            <a:ext cx="5070763" cy="560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err="1" smtClean="0"/>
              <a:t>toakak@gmail.com</a:t>
            </a:r>
            <a:endParaRPr lang="en" sz="2400" dirty="0"/>
          </a:p>
        </p:txBody>
      </p:sp>
      <p:sp>
        <p:nvSpPr>
          <p:cNvPr id="9" name="Shape 1422"/>
          <p:cNvSpPr txBox="1">
            <a:spLocks/>
          </p:cNvSpPr>
          <p:nvPr/>
        </p:nvSpPr>
        <p:spPr>
          <a:xfrm>
            <a:off x="2472103" y="4493166"/>
            <a:ext cx="5070763" cy="560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smtClean="0"/>
              <a:t>@</a:t>
            </a:r>
            <a:r>
              <a:rPr lang="en-US" sz="2400" dirty="0" err="1" smtClean="0"/>
              <a:t>hacklone</a:t>
            </a:r>
            <a:endParaRPr lang="e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1" y="3870049"/>
            <a:ext cx="812019" cy="812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39" y="3497080"/>
            <a:ext cx="418236" cy="418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01" y="4611578"/>
            <a:ext cx="481973" cy="390564"/>
          </a:xfrm>
          <a:prstGeom prst="rect">
            <a:avLst/>
          </a:prstGeom>
        </p:spPr>
      </p:pic>
      <p:sp>
        <p:nvSpPr>
          <p:cNvPr id="11" name="Shape 1422"/>
          <p:cNvSpPr txBox="1">
            <a:spLocks/>
          </p:cNvSpPr>
          <p:nvPr/>
        </p:nvSpPr>
        <p:spPr>
          <a:xfrm>
            <a:off x="2516300" y="3948520"/>
            <a:ext cx="6627700" cy="560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Hacklone</a:t>
            </a:r>
            <a:endParaRPr lang="e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0" y="531736"/>
            <a:ext cx="2144289" cy="2004819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10742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1307069" y="3844800"/>
            <a:ext cx="6403017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solidFill>
                  <a:srgbClr val="1ABCD5"/>
                </a:solidFill>
              </a:rPr>
              <a:t>Continuous</a:t>
            </a:r>
            <a:r>
              <a:rPr lang="en-US" sz="4800" dirty="0" smtClean="0"/>
              <a:t> Integration</a:t>
            </a:r>
            <a:endParaRPr lang="en" sz="48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659158" y="676999"/>
            <a:ext cx="3112543" cy="2696443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885570" y="952450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5" name="Shape 1505"/>
          <p:cNvSpPr/>
          <p:nvPr/>
        </p:nvSpPr>
        <p:spPr>
          <a:xfrm>
            <a:off x="2657037" y="2114501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2870272" y="1771645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59096" y="951783"/>
            <a:ext cx="219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E1C6"/>
                </a:solidFill>
                <a:latin typeface="Muli"/>
                <a:ea typeface="Muli"/>
                <a:cs typeface="Muli"/>
              </a:rPr>
              <a:t>Code repository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279769" y="1559954"/>
            <a:ext cx="219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Automated build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21001" y="2209030"/>
            <a:ext cx="219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Self-testing build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12983" y="2843431"/>
            <a:ext cx="466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Everyone commits to baseline every day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7" name="TextBox 66"/>
          <p:cNvSpPr txBox="1"/>
          <p:nvPr/>
        </p:nvSpPr>
        <p:spPr>
          <a:xfrm rot="21094603">
            <a:off x="3523964" y="236608"/>
            <a:ext cx="466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Every commit should be built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8" name="TextBox 67"/>
          <p:cNvSpPr txBox="1"/>
          <p:nvPr/>
        </p:nvSpPr>
        <p:spPr>
          <a:xfrm rot="433699">
            <a:off x="6182208" y="796393"/>
            <a:ext cx="219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Fast builds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9" name="TextBox 68"/>
          <p:cNvSpPr txBox="1"/>
          <p:nvPr/>
        </p:nvSpPr>
        <p:spPr>
          <a:xfrm rot="20947500">
            <a:off x="6681195" y="1380382"/>
            <a:ext cx="219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Auto deployment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70" name="TextBox 69"/>
          <p:cNvSpPr txBox="1"/>
          <p:nvPr/>
        </p:nvSpPr>
        <p:spPr>
          <a:xfrm rot="483176">
            <a:off x="6157387" y="2180247"/>
            <a:ext cx="286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Visible results of builds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71" name="TextBox 70"/>
          <p:cNvSpPr txBox="1"/>
          <p:nvPr/>
        </p:nvSpPr>
        <p:spPr>
          <a:xfrm rot="21380080">
            <a:off x="4713922" y="3394808"/>
            <a:ext cx="286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Solution for everything</a:t>
            </a:r>
            <a:endParaRPr lang="en-US" sz="20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5745"/>
            <a:ext cx="9144000" cy="78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>
            <a:spLocks noGrp="1"/>
          </p:cNvSpPr>
          <p:nvPr>
            <p:ph type="title" idx="4294967295"/>
          </p:nvPr>
        </p:nvSpPr>
        <p:spPr>
          <a:xfrm>
            <a:off x="400050" y="1543050"/>
            <a:ext cx="2695500" cy="3238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/>
              <a:t>Want big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b="1">
                <a:solidFill>
                  <a:srgbClr val="0E293C"/>
                </a:solidFill>
              </a:rPr>
              <a:t>Use big image.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541"/>
            <a:ext cx="9144000" cy="60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ctrTitle"/>
          </p:nvPr>
        </p:nvSpPr>
        <p:spPr>
          <a:xfrm>
            <a:off x="2781300" y="1460500"/>
            <a:ext cx="5638800" cy="203146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How to actually do Continuous Integration in practice?</a:t>
            </a:r>
            <a:endParaRPr lang="en" dirty="0"/>
          </a:p>
        </p:txBody>
      </p:sp>
      <p:grpSp>
        <p:nvGrpSpPr>
          <p:cNvPr id="5" name="Shape 1753"/>
          <p:cNvGrpSpPr/>
          <p:nvPr/>
        </p:nvGrpSpPr>
        <p:grpSpPr>
          <a:xfrm>
            <a:off x="965904" y="2205844"/>
            <a:ext cx="939096" cy="793521"/>
            <a:chOff x="3918650" y="293075"/>
            <a:chExt cx="488500" cy="412775"/>
          </a:xfrm>
        </p:grpSpPr>
        <p:sp>
          <p:nvSpPr>
            <p:cNvPr id="6" name="Shape 1754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75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75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334</Words>
  <Application>Microsoft Macintosh PowerPoint</Application>
  <PresentationFormat>On-screen Show (16:9)</PresentationFormat>
  <Paragraphs>85</Paragraphs>
  <Slides>52</Slides>
  <Notes>29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Mshtakan</vt:lpstr>
      <vt:lpstr>Muli</vt:lpstr>
      <vt:lpstr>Nixie One</vt:lpstr>
      <vt:lpstr>Arial</vt:lpstr>
      <vt:lpstr>Imogen template</vt:lpstr>
      <vt:lpstr>PowerPoint Presentation</vt:lpstr>
      <vt:lpstr>Barna Tóth</vt:lpstr>
      <vt:lpstr>PowerPoint Presentation</vt:lpstr>
      <vt:lpstr>Continuous Integration in practice</vt:lpstr>
      <vt:lpstr>PowerPoint Presentation</vt:lpstr>
      <vt:lpstr>Continuous Integration</vt:lpstr>
      <vt:lpstr>PowerPoint Presentation</vt:lpstr>
      <vt:lpstr>Want big impact? Use big image.</vt:lpstr>
      <vt:lpstr>How to actually do Continuous Integration in practice?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switches</vt:lpstr>
      <vt:lpstr>PowerPoint Presentation</vt:lpstr>
      <vt:lpstr>PowerPoint Presentation</vt:lpstr>
      <vt:lpstr>PowerPoint Presentation</vt:lpstr>
      <vt:lpstr>PowerPoint Presentation</vt:lpstr>
      <vt:lpstr>Gated Check-in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take home with you?</vt:lpstr>
      <vt:lpstr>Continuous Integration  IS complex</vt:lpstr>
      <vt:lpstr>Continuous Integration needs time and attention</vt:lpstr>
      <vt:lpstr>My grandmother’s chocolate  cookie recipe</vt:lpstr>
      <vt:lpstr>Continuous Integration still in early phase</vt:lpstr>
      <vt:lpstr>PowerPoint Presentation</vt:lpstr>
      <vt:lpstr>PowerPoint Presentation</vt:lpstr>
      <vt:lpstr>Barna Tóth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Barna Toth</cp:lastModifiedBy>
  <cp:revision>22</cp:revision>
  <dcterms:modified xsi:type="dcterms:W3CDTF">2016-10-18T21:34:35Z</dcterms:modified>
</cp:coreProperties>
</file>